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3"/>
    <p:sldId id="257" r:id="rId4"/>
    <p:sldId id="267" r:id="rId5"/>
    <p:sldId id="282" r:id="rId6"/>
    <p:sldId id="276" r:id="rId7"/>
    <p:sldId id="262" r:id="rId8"/>
    <p:sldId id="263" r:id="rId9"/>
    <p:sldId id="260" r:id="rId10"/>
    <p:sldId id="264" r:id="rId11"/>
    <p:sldId id="266" r:id="rId12"/>
    <p:sldId id="268" r:id="rId13"/>
    <p:sldId id="273" r:id="rId14"/>
    <p:sldId id="279" r:id="rId15"/>
    <p:sldId id="277" r:id="rId16"/>
    <p:sldId id="2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4" name="Picture 3" descr="ma1"/>
          <p:cNvPicPr>
            <a:picLocks noChangeAspect="1"/>
          </p:cNvPicPr>
          <p:nvPr/>
        </p:nvPicPr>
        <p:blipFill>
          <a:blip r:embed="rId1"/>
          <a:stretch>
            <a:fillRect/>
          </a:stretch>
        </p:blipFill>
        <p:spPr>
          <a:xfrm>
            <a:off x="137160" y="409575"/>
            <a:ext cx="11704320" cy="6038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rp-2"/>
          <p:cNvPicPr>
            <a:picLocks noChangeAspect="1"/>
          </p:cNvPicPr>
          <p:nvPr/>
        </p:nvPicPr>
        <p:blipFill>
          <a:blip r:embed="rId1"/>
          <a:stretch>
            <a:fillRect/>
          </a:stretch>
        </p:blipFill>
        <p:spPr>
          <a:xfrm>
            <a:off x="-635" y="635"/>
            <a:ext cx="12193270" cy="68573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ap2"/>
          <p:cNvPicPr>
            <a:picLocks noChangeAspect="1"/>
          </p:cNvPicPr>
          <p:nvPr/>
        </p:nvPicPr>
        <p:blipFill>
          <a:blip r:embed="rId1"/>
          <a:stretch>
            <a:fillRect/>
          </a:stretch>
        </p:blipFill>
        <p:spPr>
          <a:xfrm>
            <a:off x="681990" y="849630"/>
            <a:ext cx="10508615" cy="49199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 name="Table 7"/>
          <p:cNvGraphicFramePr/>
          <p:nvPr>
            <p:custDataLst>
              <p:tags r:id="rId1"/>
            </p:custDataLst>
          </p:nvPr>
        </p:nvGraphicFramePr>
        <p:xfrm>
          <a:off x="459105" y="1062990"/>
          <a:ext cx="11428095" cy="5631815"/>
        </p:xfrm>
        <a:graphic>
          <a:graphicData uri="http://schemas.openxmlformats.org/drawingml/2006/table">
            <a:tbl>
              <a:tblPr firstRow="1" bandRow="1">
                <a:tableStyleId>{5C22544A-7EE6-4342-B048-85BDC9FD1C3A}</a:tableStyleId>
              </a:tblPr>
              <a:tblGrid>
                <a:gridCol w="3809365"/>
                <a:gridCol w="3809365"/>
                <a:gridCol w="3809365"/>
              </a:tblGrid>
              <a:tr h="654685">
                <a:tc>
                  <a:txBody>
                    <a:bodyPr/>
                    <a:p>
                      <a:pPr>
                        <a:buNone/>
                      </a:pPr>
                      <a:endParaRPr lang="en-US"/>
                    </a:p>
                  </a:txBody>
                  <a:tcPr/>
                </a:tc>
                <a:tc>
                  <a:txBody>
                    <a:bodyPr/>
                    <a:p>
                      <a:pPr>
                        <a:buNone/>
                      </a:pPr>
                      <a:r>
                        <a:rPr lang="en-US" sz="1800">
                          <a:sym typeface="+mn-ea"/>
                        </a:rPr>
                        <a:t>SAP</a:t>
                      </a:r>
                      <a:endParaRPr lang="en-US" sz="1800"/>
                    </a:p>
                    <a:p>
                      <a:pPr>
                        <a:buNone/>
                      </a:pPr>
                      <a:endParaRPr lang="en-US"/>
                    </a:p>
                  </a:txBody>
                  <a:tcPr/>
                </a:tc>
                <a:tc>
                  <a:txBody>
                    <a:bodyPr/>
                    <a:p>
                      <a:pPr>
                        <a:buNone/>
                      </a:pPr>
                      <a:r>
                        <a:rPr lang="en-IN" altLang="en-US"/>
                        <a:t>POWER BI</a:t>
                      </a:r>
                      <a:endParaRPr lang="en-IN" altLang="en-US"/>
                    </a:p>
                  </a:txBody>
                  <a:tcPr/>
                </a:tc>
              </a:tr>
              <a:tr h="935355">
                <a:tc>
                  <a:txBody>
                    <a:bodyPr/>
                    <a:p>
                      <a:pPr>
                        <a:buNone/>
                      </a:pPr>
                      <a:r>
                        <a:rPr lang="en-US" sz="1200" b="1">
                          <a:sym typeface="+mn-ea"/>
                        </a:rPr>
                        <a:t>Data Visualization</a:t>
                      </a:r>
                      <a:endParaRPr lang="en-US" sz="1200" b="1"/>
                    </a:p>
                    <a:p>
                      <a:pPr>
                        <a:buNone/>
                      </a:pPr>
                      <a:r>
                        <a:rPr lang="en-US" sz="1200">
                          <a:sym typeface="+mn-ea"/>
                        </a:rPr>
                        <a:t>Data is presented visually for easy interpretation.</a:t>
                      </a:r>
                      <a:endParaRPr lang="en-US" sz="1200"/>
                    </a:p>
                    <a:p>
                      <a:pPr>
                        <a:buNone/>
                      </a:pPr>
                      <a:endParaRPr lang="en-US" sz="1200"/>
                    </a:p>
                  </a:txBody>
                  <a:tcPr/>
                </a:tc>
                <a:tc>
                  <a:txBody>
                    <a:bodyPr/>
                    <a:p>
                      <a:pPr algn="ctr">
                        <a:buNone/>
                      </a:pPr>
                      <a:r>
                        <a:rPr lang="en-IN" altLang="en-US"/>
                        <a:t>                </a:t>
                      </a:r>
                      <a:endParaRPr lang="en-IN" altLang="en-US"/>
                    </a:p>
                    <a:p>
                      <a:pPr algn="ctr">
                        <a:buNone/>
                      </a:pPr>
                      <a:r>
                        <a:rPr lang="en-US" b="1">
                          <a:solidFill>
                            <a:srgbClr val="002060"/>
                          </a:solidFill>
                        </a:rPr>
                        <a:t>✅</a:t>
                      </a:r>
                      <a:r>
                        <a:rPr lang="en-IN" altLang="en-US" b="1">
                          <a:solidFill>
                            <a:srgbClr val="002060"/>
                          </a:solidFill>
                        </a:rPr>
                        <a:t> </a:t>
                      </a:r>
                      <a:endParaRPr lang="en-IN" altLang="en-US" b="1">
                        <a:solidFill>
                          <a:srgbClr val="002060"/>
                        </a:solidFill>
                      </a:endParaRPr>
                    </a:p>
                  </a:txBody>
                  <a:tcPr/>
                </a:tc>
                <a:tc>
                  <a:txBody>
                    <a:bodyPr/>
                    <a:p>
                      <a:pPr algn="ctr">
                        <a:buNone/>
                      </a:pPr>
                      <a:r>
                        <a:rPr lang="en-IN" altLang="en-US" sz="1800">
                          <a:sym typeface="+mn-ea"/>
                        </a:rPr>
                        <a:t>                                                                        </a:t>
                      </a:r>
                      <a:r>
                        <a:rPr lang="en-US" sz="1800">
                          <a:sym typeface="+mn-ea"/>
                        </a:rPr>
                        <a:t>✅(ADVANTAGE)</a:t>
                      </a:r>
                      <a:endParaRPr lang="en-US" sz="1800">
                        <a:sym typeface="+mn-ea"/>
                      </a:endParaRPr>
                    </a:p>
                    <a:p>
                      <a:pPr>
                        <a:buNone/>
                      </a:pPr>
                      <a:endParaRPr lang="en-US"/>
                    </a:p>
                  </a:txBody>
                  <a:tcPr/>
                </a:tc>
              </a:tr>
              <a:tr h="841375">
                <a:tc>
                  <a:txBody>
                    <a:bodyPr/>
                    <a:p>
                      <a:pPr>
                        <a:buNone/>
                      </a:pPr>
                      <a:r>
                        <a:rPr lang="en-US" sz="1200" b="1">
                          <a:sym typeface="+mn-ea"/>
                        </a:rPr>
                        <a:t>Online Analytical Processing (OLAP)</a:t>
                      </a:r>
                      <a:endParaRPr lang="en-US" sz="1200" b="1"/>
                    </a:p>
                    <a:p>
                      <a:pPr>
                        <a:buNone/>
                      </a:pPr>
                      <a:r>
                        <a:rPr lang="en-US" sz="1200">
                          <a:sym typeface="+mn-ea"/>
                        </a:rPr>
                        <a:t>OLAP functionalities provide access to databases and web-based analysis.</a:t>
                      </a:r>
                      <a:endParaRPr lang="en-US" sz="1200"/>
                    </a:p>
                    <a:p>
                      <a:pPr>
                        <a:buNone/>
                      </a:pPr>
                      <a:endParaRPr lang="en-US" sz="1200"/>
                    </a:p>
                  </a:txBody>
                  <a:tcPr/>
                </a:tc>
                <a:tc>
                  <a:txBody>
                    <a:bodyPr/>
                    <a:p>
                      <a:pPr algn="ctr">
                        <a:buNone/>
                      </a:pPr>
                      <a:r>
                        <a:rPr lang="en-IN" altLang="en-US"/>
                        <a:t>      </a:t>
                      </a:r>
                      <a:endParaRPr lang="en-IN" altLang="en-US"/>
                    </a:p>
                    <a:p>
                      <a:pPr algn="ctr">
                        <a:buNone/>
                      </a:pPr>
                      <a:r>
                        <a:rPr lang="en-US"/>
                        <a:t>✅(ADVANTAGE)</a:t>
                      </a:r>
                      <a:endParaRPr lang="en-US"/>
                    </a:p>
                  </a:txBody>
                  <a:tcPr/>
                </a:tc>
                <a:tc>
                  <a:txBody>
                    <a:bodyPr/>
                    <a:p>
                      <a:pPr algn="ctr">
                        <a:buNone/>
                      </a:pPr>
                      <a:r>
                        <a:rPr lang="en-US" sz="1800">
                          <a:sym typeface="+mn-ea"/>
                        </a:rPr>
                        <a:t>✅</a:t>
                      </a:r>
                      <a:endParaRPr lang="en-US"/>
                    </a:p>
                  </a:txBody>
                  <a:tcPr/>
                </a:tc>
              </a:tr>
              <a:tr h="842010">
                <a:tc>
                  <a:txBody>
                    <a:bodyPr/>
                    <a:p>
                      <a:pPr>
                        <a:buNone/>
                      </a:pPr>
                      <a:r>
                        <a:rPr lang="en-US" sz="1200" b="1">
                          <a:sym typeface="+mn-ea"/>
                        </a:rPr>
                        <a:t>Document Management</a:t>
                      </a:r>
                      <a:endParaRPr lang="en-US" sz="1200" b="1"/>
                    </a:p>
                    <a:p>
                      <a:pPr>
                        <a:buNone/>
                      </a:pPr>
                      <a:r>
                        <a:rPr lang="en-US" sz="1200">
                          <a:sym typeface="+mn-ea"/>
                        </a:rPr>
                        <a:t>Convert reports into different file formats and share analytical findings.</a:t>
                      </a:r>
                      <a:endParaRPr lang="en-US" sz="1200"/>
                    </a:p>
                    <a:p>
                      <a:pPr>
                        <a:buNone/>
                      </a:pPr>
                      <a:endParaRPr lang="en-US" sz="1200"/>
                    </a:p>
                  </a:txBody>
                  <a:tcPr/>
                </a:tc>
                <a:tc>
                  <a:txBody>
                    <a:bodyPr/>
                    <a:p>
                      <a:pPr algn="ctr">
                        <a:buNone/>
                      </a:pPr>
                      <a:r>
                        <a:rPr lang="en-US" sz="1800">
                          <a:sym typeface="+mn-ea"/>
                        </a:rPr>
                        <a:t>✅</a:t>
                      </a:r>
                      <a:endParaRPr lang="en-US" sz="1800"/>
                    </a:p>
                    <a:p>
                      <a:pPr>
                        <a:buNone/>
                      </a:pPr>
                      <a:r>
                        <a:rPr lang="en-IN" altLang="en-US"/>
                        <a:t> </a:t>
                      </a:r>
                      <a:endParaRPr lang="en-IN" altLang="en-US"/>
                    </a:p>
                  </a:txBody>
                  <a:tcPr/>
                </a:tc>
                <a:tc>
                  <a:txBody>
                    <a:bodyPr/>
                    <a:p>
                      <a:pPr algn="ctr">
                        <a:buNone/>
                      </a:pPr>
                      <a:r>
                        <a:rPr lang="en-US" sz="1800">
                          <a:sym typeface="+mn-ea"/>
                        </a:rPr>
                        <a:t>✅</a:t>
                      </a:r>
                      <a:endParaRPr lang="en-US"/>
                    </a:p>
                  </a:txBody>
                  <a:tcPr/>
                </a:tc>
              </a:tr>
              <a:tr h="935355">
                <a:tc>
                  <a:txBody>
                    <a:bodyPr/>
                    <a:p>
                      <a:pPr>
                        <a:buNone/>
                      </a:pPr>
                      <a:r>
                        <a:rPr lang="en-US" sz="1200" b="1">
                          <a:sym typeface="+mn-ea"/>
                        </a:rPr>
                        <a:t>Decision Services</a:t>
                      </a:r>
                      <a:endParaRPr lang="en-US" sz="1200" b="1"/>
                    </a:p>
                    <a:p>
                      <a:pPr>
                        <a:buNone/>
                      </a:pPr>
                      <a:r>
                        <a:rPr lang="en-US" sz="1200">
                          <a:sym typeface="+mn-ea"/>
                        </a:rPr>
                        <a:t>Financial management features provide analysis of monetary information</a:t>
                      </a:r>
                      <a:r>
                        <a:rPr lang="en-US" sz="1400">
                          <a:sym typeface="+mn-ea"/>
                        </a:rPr>
                        <a:t>.</a:t>
                      </a:r>
                      <a:endParaRPr lang="en-US" sz="1400"/>
                    </a:p>
                    <a:p>
                      <a:pPr>
                        <a:buNone/>
                      </a:pPr>
                      <a:endParaRPr lang="en-US" sz="1400"/>
                    </a:p>
                  </a:txBody>
                  <a:tcPr/>
                </a:tc>
                <a:tc>
                  <a:txBody>
                    <a:bodyPr/>
                    <a:p>
                      <a:pPr algn="ctr">
                        <a:buNone/>
                      </a:pPr>
                      <a:r>
                        <a:rPr lang="en-US" sz="1800">
                          <a:sym typeface="+mn-ea"/>
                        </a:rPr>
                        <a:t>✅</a:t>
                      </a:r>
                      <a:endParaRPr lang="en-US" sz="1800"/>
                    </a:p>
                    <a:p>
                      <a:pPr>
                        <a:buNone/>
                      </a:pPr>
                      <a:endParaRPr lang="en-US" sz="1800"/>
                    </a:p>
                    <a:p>
                      <a:pPr>
                        <a:buNone/>
                      </a:pPr>
                      <a:endParaRPr lang="en-US"/>
                    </a:p>
                  </a:txBody>
                  <a:tcPr/>
                </a:tc>
                <a:tc>
                  <a:txBody>
                    <a:bodyPr/>
                    <a:p>
                      <a:pPr algn="ctr">
                        <a:buNone/>
                      </a:pPr>
                      <a:r>
                        <a:rPr lang="en-US" sz="1800">
                          <a:sym typeface="+mn-ea"/>
                        </a:rPr>
                        <a:t>✅(ADVANTAGE)</a:t>
                      </a:r>
                      <a:endParaRPr lang="en-US" sz="1800">
                        <a:sym typeface="+mn-ea"/>
                      </a:endParaRPr>
                    </a:p>
                  </a:txBody>
                  <a:tcPr/>
                </a:tc>
              </a:tr>
              <a:tr h="711835">
                <a:tc>
                  <a:txBody>
                    <a:bodyPr/>
                    <a:p>
                      <a:pPr>
                        <a:buNone/>
                      </a:pPr>
                      <a:r>
                        <a:rPr lang="en-US" sz="1200" b="1"/>
                        <a:t>Integrations</a:t>
                      </a:r>
                      <a:endParaRPr lang="en-US" sz="1200" b="1"/>
                    </a:p>
                    <a:p>
                      <a:pPr>
                        <a:buNone/>
                      </a:pPr>
                      <a:r>
                        <a:rPr lang="en-US" sz="1200"/>
                        <a:t>The ability to connect with other systems provides multiple sources and functionalities.</a:t>
                      </a:r>
                      <a:endParaRPr lang="en-US" sz="1200"/>
                    </a:p>
                  </a:txBody>
                  <a:tcPr/>
                </a:tc>
                <a:tc>
                  <a:txBody>
                    <a:bodyPr/>
                    <a:p>
                      <a:pPr algn="ctr">
                        <a:buNone/>
                      </a:pPr>
                      <a:r>
                        <a:rPr lang="en-US" sz="1800">
                          <a:sym typeface="+mn-ea"/>
                        </a:rPr>
                        <a:t>✅</a:t>
                      </a:r>
                      <a:endParaRPr lang="en-US" sz="1800"/>
                    </a:p>
                    <a:p>
                      <a:pPr algn="ctr">
                        <a:buNone/>
                      </a:pPr>
                      <a:endParaRPr lang="en-US"/>
                    </a:p>
                  </a:txBody>
                  <a:tcPr/>
                </a:tc>
                <a:tc>
                  <a:txBody>
                    <a:bodyPr/>
                    <a:p>
                      <a:pPr algn="ctr">
                        <a:buNone/>
                      </a:pPr>
                      <a:r>
                        <a:rPr lang="en-IN" altLang="en-US" sz="1800">
                          <a:sym typeface="+mn-ea"/>
                        </a:rPr>
                        <a:t>   </a:t>
                      </a:r>
                      <a:r>
                        <a:rPr lang="en-US" sz="1800">
                          <a:sym typeface="+mn-ea"/>
                        </a:rPr>
                        <a:t>✅(ADVANTAGE)</a:t>
                      </a:r>
                      <a:endParaRPr lang="en-US" sz="1800">
                        <a:sym typeface="+mn-ea"/>
                      </a:endParaRPr>
                    </a:p>
                    <a:p>
                      <a:pPr>
                        <a:buNone/>
                      </a:pPr>
                      <a:endParaRPr lang="en-US"/>
                    </a:p>
                  </a:txBody>
                  <a:tcPr/>
                </a:tc>
              </a:tr>
              <a:tr h="711200">
                <a:tc>
                  <a:txBody>
                    <a:bodyPr/>
                    <a:p>
                      <a:pPr>
                        <a:buNone/>
                      </a:pPr>
                      <a:r>
                        <a:rPr lang="en-US" sz="1200" b="1"/>
                        <a:t>Big Data Integration</a:t>
                      </a:r>
                      <a:endParaRPr lang="en-US" sz="1200" b="1"/>
                    </a:p>
                    <a:p>
                      <a:pPr>
                        <a:buNone/>
                      </a:pPr>
                      <a:r>
                        <a:rPr lang="en-US" sz="1200"/>
                        <a:t>Access big data programs for comprehensive analysis.</a:t>
                      </a:r>
                      <a:endParaRPr lang="en-US" sz="1200"/>
                    </a:p>
                  </a:txBody>
                  <a:tcPr/>
                </a:tc>
                <a:tc>
                  <a:txBody>
                    <a:bodyPr/>
                    <a:p>
                      <a:pPr algn="ctr">
                        <a:buNone/>
                      </a:pPr>
                      <a:r>
                        <a:rPr lang="en-US" sz="1800">
                          <a:sym typeface="+mn-ea"/>
                        </a:rPr>
                        <a:t>✅</a:t>
                      </a:r>
                      <a:endParaRPr lang="en-US" sz="1800"/>
                    </a:p>
                    <a:p>
                      <a:pPr>
                        <a:buNone/>
                      </a:pPr>
                      <a:endParaRPr lang="en-US"/>
                    </a:p>
                  </a:txBody>
                  <a:tcPr/>
                </a:tc>
                <a:tc>
                  <a:txBody>
                    <a:bodyPr/>
                    <a:p>
                      <a:pPr algn="ctr">
                        <a:buNone/>
                      </a:pPr>
                      <a:r>
                        <a:rPr lang="en-US" sz="1800">
                          <a:sym typeface="+mn-ea"/>
                        </a:rPr>
                        <a:t>✅(ADVANTAGE)</a:t>
                      </a:r>
                      <a:endParaRPr lang="en-US" sz="1800">
                        <a:sym typeface="+mn-ea"/>
                      </a:endParaRPr>
                    </a:p>
                  </a:txBody>
                  <a:tcPr/>
                </a:tc>
              </a:tr>
            </a:tbl>
          </a:graphicData>
        </a:graphic>
      </p:graphicFrame>
      <p:graphicFrame>
        <p:nvGraphicFramePr>
          <p:cNvPr id="4" name="Table 3"/>
          <p:cNvGraphicFramePr/>
          <p:nvPr>
            <p:custDataLst>
              <p:tags r:id="rId2"/>
            </p:custDataLst>
          </p:nvPr>
        </p:nvGraphicFramePr>
        <p:xfrm>
          <a:off x="459105" y="114935"/>
          <a:ext cx="11359515" cy="947420"/>
        </p:xfrm>
        <a:graphic>
          <a:graphicData uri="http://schemas.openxmlformats.org/drawingml/2006/table">
            <a:tbl>
              <a:tblPr firstRow="1" bandRow="1">
                <a:tableStyleId>{5C22544A-7EE6-4342-B048-85BDC9FD1C3A}</a:tableStyleId>
              </a:tblPr>
              <a:tblGrid>
                <a:gridCol w="11359515"/>
              </a:tblGrid>
              <a:tr h="947420">
                <a:tc>
                  <a:txBody>
                    <a:bodyPr/>
                    <a:p>
                      <a:pPr>
                        <a:buNone/>
                      </a:pPr>
                      <a:r>
                        <a:rPr lang="en-US" sz="1800">
                          <a:gradFill>
                            <a:gsLst>
                              <a:gs pos="0">
                                <a:srgbClr val="14CD68"/>
                              </a:gs>
                              <a:gs pos="100000">
                                <a:srgbClr val="0B6E38"/>
                              </a:gs>
                            </a:gsLst>
                            <a:lin scaled="0"/>
                          </a:gradFill>
                        </a:rPr>
                        <a:t>Capabilities Overview</a:t>
                      </a:r>
                      <a:endParaRPr lang="en-US" sz="1800">
                        <a:gradFill>
                          <a:gsLst>
                            <a:gs pos="0">
                              <a:srgbClr val="14CD68"/>
                            </a:gs>
                            <a:gs pos="100000">
                              <a:srgbClr val="0B6E38"/>
                            </a:gs>
                          </a:gsLst>
                          <a:lin scaled="0"/>
                        </a:gradFill>
                      </a:endParaRPr>
                    </a:p>
                    <a:p>
                      <a:pPr>
                        <a:buNone/>
                      </a:pPr>
                      <a:r>
                        <a:rPr lang="en-US" sz="1200">
                          <a:gradFill>
                            <a:gsLst>
                              <a:gs pos="0">
                                <a:srgbClr val="14CD68"/>
                              </a:gs>
                              <a:gs pos="100000">
                                <a:srgbClr val="0B6E38"/>
                              </a:gs>
                            </a:gsLst>
                            <a:lin scaled="0"/>
                          </a:gradFill>
                        </a:rPr>
                        <a:t>We've compared the features of SAS Visual Analytics, SAP BusinessObjects, and Microsoft Power BI to determine the best business intelligence tool in each category. Power BI and SAP lead in feature advantages, but Power BI emerges as the top software overall for its superior visualizations, decision services, and integration abilities.</a:t>
                      </a:r>
                      <a:endParaRPr lang="en-US" sz="1200">
                        <a:gradFill>
                          <a:gsLst>
                            <a:gs pos="0">
                              <a:srgbClr val="14CD68"/>
                            </a:gs>
                            <a:gs pos="100000">
                              <a:srgbClr val="0B6E38"/>
                            </a:gs>
                          </a:gsLst>
                          <a:lin scaled="0"/>
                        </a:gradFill>
                      </a:endParaRPr>
                    </a:p>
                  </a:txBody>
                  <a:tcPr>
                    <a:solidFill>
                      <a:schemeClr val="accent6">
                        <a:lumMod val="20000"/>
                        <a:lumOff val="80000"/>
                      </a:schemeClr>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model1"/>
          <p:cNvPicPr>
            <a:picLocks noChangeAspect="1"/>
          </p:cNvPicPr>
          <p:nvPr/>
        </p:nvPicPr>
        <p:blipFill>
          <a:blip r:embed="rId1"/>
          <a:stretch>
            <a:fillRect/>
          </a:stretch>
        </p:blipFill>
        <p:spPr>
          <a:xfrm>
            <a:off x="470535" y="304800"/>
            <a:ext cx="10892790" cy="64579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custDataLst>
              <p:tags r:id="rId1"/>
            </p:custDataLst>
          </p:nvPr>
        </p:nvGraphicFramePr>
        <p:xfrm>
          <a:off x="130810" y="349250"/>
          <a:ext cx="11917680" cy="6451600"/>
        </p:xfrm>
        <a:graphic>
          <a:graphicData uri="http://schemas.openxmlformats.org/drawingml/2006/table">
            <a:tbl>
              <a:tblPr firstRow="1" bandRow="1">
                <a:tableStyleId>{5C22544A-7EE6-4342-B048-85BDC9FD1C3A}</a:tableStyleId>
              </a:tblPr>
              <a:tblGrid>
                <a:gridCol w="5958840"/>
                <a:gridCol w="5958840"/>
              </a:tblGrid>
              <a:tr h="640080">
                <a:tc>
                  <a:txBody>
                    <a:bodyPr/>
                    <a:p>
                      <a:pPr>
                        <a:buNone/>
                      </a:pPr>
                      <a:r>
                        <a:rPr lang="en-IN" altLang="en-US"/>
                        <a:t>                     Analytics Model</a:t>
                      </a:r>
                      <a:endParaRPr lang="en-IN" altLang="en-US"/>
                    </a:p>
                  </a:txBody>
                  <a:tcPr/>
                </a:tc>
                <a:tc>
                  <a:txBody>
                    <a:bodyPr/>
                    <a:p>
                      <a:pPr>
                        <a:buNone/>
                      </a:pPr>
                      <a:r>
                        <a:rPr lang="en-IN" altLang="en-US"/>
                        <a:t>                             Results</a:t>
                      </a:r>
                      <a:endParaRPr lang="en-IN" altLang="en-US"/>
                    </a:p>
                  </a:txBody>
                  <a:tcPr/>
                </a:tc>
              </a:tr>
              <a:tr h="646430">
                <a:tc>
                  <a:txBody>
                    <a:bodyPr/>
                    <a:p>
                      <a:pPr>
                        <a:buNone/>
                      </a:pPr>
                      <a:r>
                        <a:rPr lang="en-US" sz="1600"/>
                        <a:t>Predictive Maintenance</a:t>
                      </a:r>
                      <a:endParaRPr lang="en-US" sz="1600"/>
                    </a:p>
                  </a:txBody>
                  <a:tcPr/>
                </a:tc>
                <a:tc>
                  <a:txBody>
                    <a:bodyPr/>
                    <a:p>
                      <a:pPr marL="171450" indent="-171450">
                        <a:buFont typeface="Arial" panose="020B0604020202020204" pitchFamily="34" charset="0"/>
                        <a:buChar char="•"/>
                      </a:pPr>
                      <a:r>
                        <a:rPr lang="en-US" sz="1200"/>
                        <a:t>Predict equipment or machinery failure.</a:t>
                      </a:r>
                      <a:endParaRPr lang="en-US" sz="1200"/>
                    </a:p>
                    <a:p>
                      <a:pPr marL="171450" indent="-171450">
                        <a:buFont typeface="Arial" panose="020B0604020202020204" pitchFamily="34" charset="0"/>
                        <a:buChar char="•"/>
                      </a:pPr>
                      <a:r>
                        <a:rPr lang="en-US" sz="1200"/>
                        <a:t>Optimize maintenance schedules.</a:t>
                      </a:r>
                      <a:endParaRPr lang="en-US" sz="1200"/>
                    </a:p>
                    <a:p>
                      <a:pPr marL="171450" indent="-171450">
                        <a:buFont typeface="Arial" panose="020B0604020202020204" pitchFamily="34" charset="0"/>
                        <a:buChar char="•"/>
                      </a:pPr>
                      <a:r>
                        <a:rPr lang="en-US" sz="1200"/>
                        <a:t>Reduce downtime and extend equipment life</a:t>
                      </a:r>
                      <a:r>
                        <a:rPr lang="en-US" sz="1000"/>
                        <a:t>.</a:t>
                      </a:r>
                      <a:endParaRPr lang="en-US" sz="1000"/>
                    </a:p>
                  </a:txBody>
                  <a:tcPr/>
                </a:tc>
              </a:tr>
              <a:tr h="646430">
                <a:tc>
                  <a:txBody>
                    <a:bodyPr/>
                    <a:p>
                      <a:pPr>
                        <a:buNone/>
                      </a:pPr>
                      <a:r>
                        <a:rPr lang="en-US" sz="1600"/>
                        <a:t>Demand Forecasting</a:t>
                      </a:r>
                      <a:endParaRPr lang="en-US" sz="1600"/>
                    </a:p>
                  </a:txBody>
                  <a:tcPr/>
                </a:tc>
                <a:tc>
                  <a:txBody>
                    <a:bodyPr/>
                    <a:p>
                      <a:pPr marL="171450" indent="-171450">
                        <a:buFont typeface="Arial" panose="020B0604020202020204" pitchFamily="34" charset="0"/>
                        <a:buChar char="•"/>
                      </a:pPr>
                      <a:r>
                        <a:rPr lang="en-US" sz="1200"/>
                        <a:t>Predict future product demand.</a:t>
                      </a:r>
                      <a:endParaRPr lang="en-US" sz="1200"/>
                    </a:p>
                    <a:p>
                      <a:pPr marL="171450" indent="-171450">
                        <a:buFont typeface="Arial" panose="020B0604020202020204" pitchFamily="34" charset="0"/>
                        <a:buChar char="•"/>
                      </a:pPr>
                      <a:r>
                        <a:rPr lang="en-US" sz="1200"/>
                        <a:t>Optimize inventory levels and production schedules.</a:t>
                      </a:r>
                      <a:endParaRPr lang="en-US" sz="1200"/>
                    </a:p>
                    <a:p>
                      <a:pPr marL="171450" indent="-171450">
                        <a:buFont typeface="Arial" panose="020B0604020202020204" pitchFamily="34" charset="0"/>
                        <a:buChar char="•"/>
                      </a:pPr>
                      <a:r>
                        <a:rPr lang="en-US" sz="1200"/>
                        <a:t>Minimize stockouts and overproduction.</a:t>
                      </a:r>
                      <a:endParaRPr lang="en-US" sz="1200"/>
                    </a:p>
                  </a:txBody>
                  <a:tcPr/>
                </a:tc>
              </a:tr>
              <a:tr h="646430">
                <a:tc>
                  <a:txBody>
                    <a:bodyPr/>
                    <a:p>
                      <a:pPr>
                        <a:buNone/>
                      </a:pPr>
                      <a:r>
                        <a:rPr lang="en-US" sz="1600"/>
                        <a:t>Quality Control and Defect Prediction</a:t>
                      </a:r>
                      <a:endParaRPr lang="en-US" sz="1600"/>
                    </a:p>
                  </a:txBody>
                  <a:tcPr/>
                </a:tc>
                <a:tc>
                  <a:txBody>
                    <a:bodyPr/>
                    <a:p>
                      <a:pPr marL="171450" indent="-171450">
                        <a:buFont typeface="Arial" panose="020B0604020202020204" pitchFamily="34" charset="0"/>
                        <a:buChar char="•"/>
                      </a:pPr>
                      <a:r>
                        <a:rPr lang="en-US" sz="1200"/>
                        <a:t>Predict product defects during manufacturing.</a:t>
                      </a:r>
                      <a:endParaRPr lang="en-US" sz="1200"/>
                    </a:p>
                    <a:p>
                      <a:pPr marL="171450" indent="-171450">
                        <a:buFont typeface="Arial" panose="020B0604020202020204" pitchFamily="34" charset="0"/>
                        <a:buChar char="•"/>
                      </a:pPr>
                      <a:r>
                        <a:rPr lang="en-US" sz="1200"/>
                        <a:t>Improve product quality and reduce waste.</a:t>
                      </a:r>
                      <a:endParaRPr lang="en-US" sz="1200"/>
                    </a:p>
                    <a:p>
                      <a:pPr marL="171450" indent="-171450">
                        <a:buFont typeface="Arial" panose="020B0604020202020204" pitchFamily="34" charset="0"/>
                        <a:buChar char="•"/>
                      </a:pPr>
                      <a:r>
                        <a:rPr lang="en-US" sz="1200"/>
                        <a:t>Enhance customer satisfaction.</a:t>
                      </a:r>
                      <a:endParaRPr lang="en-US" sz="1200"/>
                    </a:p>
                  </a:txBody>
                  <a:tcPr/>
                </a:tc>
              </a:tr>
              <a:tr h="640080">
                <a:tc>
                  <a:txBody>
                    <a:bodyPr/>
                    <a:p>
                      <a:pPr>
                        <a:buNone/>
                      </a:pPr>
                      <a:r>
                        <a:rPr lang="en-US" sz="1600"/>
                        <a:t>Supply Chain Optimization</a:t>
                      </a:r>
                      <a:endParaRPr lang="en-US" sz="1600"/>
                    </a:p>
                  </a:txBody>
                  <a:tcPr/>
                </a:tc>
                <a:tc>
                  <a:txBody>
                    <a:bodyPr/>
                    <a:p>
                      <a:pPr marL="171450" indent="-171450">
                        <a:buFont typeface="Arial" panose="020B0604020202020204" pitchFamily="34" charset="0"/>
                        <a:buChar char="•"/>
                      </a:pPr>
                      <a:r>
                        <a:rPr lang="en-US" sz="1000"/>
                        <a:t>Predict supply chain disruptions.</a:t>
                      </a:r>
                      <a:endParaRPr lang="en-US" sz="1000"/>
                    </a:p>
                    <a:p>
                      <a:pPr marL="171450" indent="-171450">
                        <a:buFont typeface="Arial" panose="020B0604020202020204" pitchFamily="34" charset="0"/>
                        <a:buChar char="•"/>
                      </a:pPr>
                      <a:r>
                        <a:rPr lang="en-US" sz="1000"/>
                        <a:t>Optimize material and product flow.</a:t>
                      </a:r>
                      <a:endParaRPr lang="en-US" sz="1000"/>
                    </a:p>
                    <a:p>
                      <a:pPr marL="171450" indent="-171450">
                        <a:buFont typeface="Arial" panose="020B0604020202020204" pitchFamily="34" charset="0"/>
                        <a:buChar char="•"/>
                      </a:pPr>
                      <a:r>
                        <a:rPr lang="en-US" sz="1000"/>
                        <a:t>Enhance supply chain resilience.</a:t>
                      </a:r>
                      <a:endParaRPr lang="en-US" sz="1000"/>
                    </a:p>
                  </a:txBody>
                  <a:tcPr/>
                </a:tc>
              </a:tr>
              <a:tr h="646430">
                <a:tc>
                  <a:txBody>
                    <a:bodyPr/>
                    <a:p>
                      <a:pPr>
                        <a:buNone/>
                      </a:pPr>
                      <a:r>
                        <a:rPr lang="en-US"/>
                        <a:t>Energy Consumption Optimization</a:t>
                      </a:r>
                      <a:endParaRPr lang="en-US"/>
                    </a:p>
                  </a:txBody>
                  <a:tcPr/>
                </a:tc>
                <a:tc>
                  <a:txBody>
                    <a:bodyPr/>
                    <a:p>
                      <a:pPr marL="171450" indent="-171450">
                        <a:buFont typeface="Arial" panose="020B0604020202020204" pitchFamily="34" charset="0"/>
                        <a:buChar char="•"/>
                      </a:pPr>
                      <a:r>
                        <a:rPr lang="en-US" sz="1200"/>
                        <a:t>Predict and optimize energy usage.</a:t>
                      </a:r>
                      <a:endParaRPr lang="en-US" sz="1200"/>
                    </a:p>
                    <a:p>
                      <a:pPr marL="171450" indent="-171450">
                        <a:buFont typeface="Arial" panose="020B0604020202020204" pitchFamily="34" charset="0"/>
                        <a:buChar char="•"/>
                      </a:pPr>
                      <a:r>
                        <a:rPr lang="en-US" sz="1200"/>
                        <a:t>Reduce energy costs and enhance sustainability.</a:t>
                      </a:r>
                      <a:endParaRPr lang="en-US" sz="1200"/>
                    </a:p>
                    <a:p>
                      <a:pPr marL="171450" indent="-171450">
                        <a:buFont typeface="Arial" panose="020B0604020202020204" pitchFamily="34" charset="0"/>
                        <a:buChar char="•"/>
                      </a:pPr>
                      <a:r>
                        <a:rPr lang="en-US" sz="1200"/>
                        <a:t>Meet regulatory compliance.</a:t>
                      </a:r>
                      <a:endParaRPr lang="en-US" sz="1200"/>
                    </a:p>
                  </a:txBody>
                  <a:tcPr/>
                </a:tc>
              </a:tr>
              <a:tr h="646430">
                <a:tc>
                  <a:txBody>
                    <a:bodyPr/>
                    <a:p>
                      <a:pPr>
                        <a:buNone/>
                      </a:pPr>
                      <a:r>
                        <a:rPr lang="en-US"/>
                        <a:t>Production Planning and Scheduling</a:t>
                      </a:r>
                      <a:endParaRPr lang="en-US"/>
                    </a:p>
                  </a:txBody>
                  <a:tcPr/>
                </a:tc>
                <a:tc>
                  <a:txBody>
                    <a:bodyPr/>
                    <a:p>
                      <a:pPr marL="171450" indent="-171450">
                        <a:buFont typeface="Arial" panose="020B0604020202020204" pitchFamily="34" charset="0"/>
                        <a:buChar char="•"/>
                      </a:pPr>
                      <a:r>
                        <a:rPr lang="en-US" sz="1200"/>
                        <a:t>Predict optimal production schedules.</a:t>
                      </a:r>
                      <a:endParaRPr lang="en-US" sz="1200"/>
                    </a:p>
                    <a:p>
                      <a:pPr marL="171450" indent="-171450">
                        <a:buFont typeface="Arial" panose="020B0604020202020204" pitchFamily="34" charset="0"/>
                        <a:buChar char="•"/>
                      </a:pPr>
                      <a:r>
                        <a:rPr lang="en-US" sz="1200"/>
                        <a:t>Increase production efficiency.</a:t>
                      </a:r>
                      <a:endParaRPr lang="en-US" sz="1200"/>
                    </a:p>
                    <a:p>
                      <a:pPr marL="171450" indent="-171450">
                        <a:buFont typeface="Arial" panose="020B0604020202020204" pitchFamily="34" charset="0"/>
                        <a:buChar char="•"/>
                      </a:pPr>
                      <a:r>
                        <a:rPr lang="en-US" sz="1200"/>
                        <a:t>Improve on-time delivery rates.</a:t>
                      </a:r>
                      <a:endParaRPr lang="en-US" sz="1200"/>
                    </a:p>
                  </a:txBody>
                  <a:tcPr/>
                </a:tc>
              </a:tr>
              <a:tr h="646430">
                <a:tc>
                  <a:txBody>
                    <a:bodyPr/>
                    <a:p>
                      <a:pPr>
                        <a:buNone/>
                      </a:pPr>
                      <a:r>
                        <a:rPr lang="en-US"/>
                        <a:t>Inventory Management</a:t>
                      </a:r>
                      <a:endParaRPr lang="en-US"/>
                    </a:p>
                  </a:txBody>
                  <a:tcPr/>
                </a:tc>
                <a:tc>
                  <a:txBody>
                    <a:bodyPr/>
                    <a:p>
                      <a:pPr marL="171450" indent="-171450">
                        <a:buFont typeface="Arial" panose="020B0604020202020204" pitchFamily="34" charset="0"/>
                        <a:buChar char="•"/>
                      </a:pPr>
                      <a:r>
                        <a:rPr lang="en-US" sz="1200"/>
                        <a:t>Predict optimal inventory levels.</a:t>
                      </a:r>
                      <a:endParaRPr lang="en-US" sz="1200"/>
                    </a:p>
                    <a:p>
                      <a:pPr marL="171450" indent="-171450">
                        <a:buFont typeface="Arial" panose="020B0604020202020204" pitchFamily="34" charset="0"/>
                        <a:buChar char="•"/>
                      </a:pPr>
                      <a:r>
                        <a:rPr lang="en-US" sz="1200"/>
                        <a:t>Reduce excess inventory and avoid stockouts.</a:t>
                      </a:r>
                      <a:endParaRPr lang="en-US" sz="1200"/>
                    </a:p>
                    <a:p>
                      <a:pPr marL="171450" indent="-171450">
                        <a:buFont typeface="Arial" panose="020B0604020202020204" pitchFamily="34" charset="0"/>
                        <a:buChar char="•"/>
                      </a:pPr>
                      <a:r>
                        <a:rPr lang="en-US" sz="1200"/>
                        <a:t>Optimize warehouse space.</a:t>
                      </a:r>
                      <a:endParaRPr lang="en-US" sz="1200"/>
                    </a:p>
                  </a:txBody>
                  <a:tcPr/>
                </a:tc>
              </a:tr>
              <a:tr h="646430">
                <a:tc>
                  <a:txBody>
                    <a:bodyPr/>
                    <a:p>
                      <a:pPr>
                        <a:buNone/>
                      </a:pPr>
                      <a:r>
                        <a:rPr lang="en-US"/>
                        <a:t>Yield Prediction</a:t>
                      </a:r>
                      <a:endParaRPr lang="en-US"/>
                    </a:p>
                  </a:txBody>
                  <a:tcPr/>
                </a:tc>
                <a:tc>
                  <a:txBody>
                    <a:bodyPr/>
                    <a:p>
                      <a:pPr marL="171450" indent="-171450">
                        <a:buFont typeface="Arial" panose="020B0604020202020204" pitchFamily="34" charset="0"/>
                        <a:buChar char="•"/>
                      </a:pPr>
                      <a:r>
                        <a:rPr lang="en-US" sz="1200"/>
                        <a:t>Predict expected production yield.</a:t>
                      </a:r>
                      <a:endParaRPr lang="en-US" sz="1200"/>
                    </a:p>
                    <a:p>
                      <a:pPr marL="171450" indent="-171450">
                        <a:buFont typeface="Arial" panose="020B0604020202020204" pitchFamily="34" charset="0"/>
                        <a:buChar char="•"/>
                      </a:pPr>
                      <a:r>
                        <a:rPr lang="en-US" sz="1200"/>
                        <a:t>Maximize output and reduce material costs.</a:t>
                      </a:r>
                      <a:endParaRPr lang="en-US" sz="1200"/>
                    </a:p>
                    <a:p>
                      <a:pPr marL="171450" indent="-171450">
                        <a:buFont typeface="Arial" panose="020B0604020202020204" pitchFamily="34" charset="0"/>
                        <a:buChar char="•"/>
                      </a:pPr>
                      <a:r>
                        <a:rPr lang="en-US" sz="1200"/>
                        <a:t>Improve profitability.</a:t>
                      </a:r>
                      <a:endParaRPr lang="en-US" sz="1200"/>
                    </a:p>
                  </a:txBody>
                  <a:tcPr/>
                </a:tc>
              </a:tr>
              <a:tr h="646430">
                <a:tc>
                  <a:txBody>
                    <a:bodyPr/>
                    <a:p>
                      <a:pPr>
                        <a:buNone/>
                      </a:pPr>
                      <a:r>
                        <a:rPr lang="en-US"/>
                        <a:t>Cost Optimization</a:t>
                      </a:r>
                      <a:endParaRPr lang="en-US"/>
                    </a:p>
                  </a:txBody>
                  <a:tcPr/>
                </a:tc>
                <a:tc>
                  <a:txBody>
                    <a:bodyPr/>
                    <a:p>
                      <a:pPr marL="171450" indent="-171450">
                        <a:buFont typeface="Arial" panose="020B0604020202020204" pitchFamily="34" charset="0"/>
                        <a:buChar char="•"/>
                      </a:pPr>
                      <a:r>
                        <a:rPr lang="en-US" sz="1200"/>
                        <a:t>Predict areas for cost reduction.</a:t>
                      </a:r>
                      <a:endParaRPr lang="en-US" sz="1200"/>
                    </a:p>
                    <a:p>
                      <a:pPr marL="171450" indent="-171450">
                        <a:buFont typeface="Arial" panose="020B0604020202020204" pitchFamily="34" charset="0"/>
                        <a:buChar char="•"/>
                      </a:pPr>
                      <a:r>
                        <a:rPr lang="en-US" sz="1200"/>
                        <a:t>Improve profit margins and competitiveness.</a:t>
                      </a:r>
                      <a:endParaRPr lang="en-US" sz="1200"/>
                    </a:p>
                    <a:p>
                      <a:pPr marL="171450" indent="-171450">
                        <a:buFont typeface="Arial" panose="020B0604020202020204" pitchFamily="34" charset="0"/>
                        <a:buChar char="•"/>
                      </a:pPr>
                      <a:r>
                        <a:rPr lang="en-US" sz="1200"/>
                        <a:t>Support strategic decision-making.</a:t>
                      </a:r>
                      <a:endParaRPr lang="en-US" sz="1200"/>
                    </a:p>
                  </a:txBody>
                  <a:tcPr/>
                </a:tc>
              </a:tr>
            </a:tbl>
          </a:graphicData>
        </a:graphic>
      </p:graphicFrame>
      <p:sp>
        <p:nvSpPr>
          <p:cNvPr id="4" name="Rounded Rectangle 3"/>
          <p:cNvSpPr/>
          <p:nvPr/>
        </p:nvSpPr>
        <p:spPr>
          <a:xfrm>
            <a:off x="529590" y="48895"/>
            <a:ext cx="5772150" cy="265430"/>
          </a:xfrm>
          <a:prstGeom prst="round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Our Predictive Analysis Offerings in Manufacturing:</a:t>
            </a:r>
            <a:endParaRPr lang="en-I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Thankyou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s 3"/>
          <p:cNvSpPr/>
          <p:nvPr/>
        </p:nvSpPr>
        <p:spPr>
          <a:xfrm>
            <a:off x="698500" y="974725"/>
            <a:ext cx="2642870" cy="403225"/>
          </a:xfrm>
          <a:prstGeom prst="rect">
            <a:avLst/>
          </a:prstGeom>
        </p:spPr>
        <p:style>
          <a:lnRef idx="2">
            <a:schemeClr val="lt1"/>
          </a:lnRef>
          <a:fillRef idx="1">
            <a:schemeClr val="accent1"/>
          </a:fillRef>
          <a:effectRef idx="1">
            <a:schemeClr val="accent1"/>
          </a:effectRef>
          <a:fontRef idx="minor">
            <a:schemeClr val="lt1"/>
          </a:fontRef>
        </p:style>
        <p:txBody>
          <a:bodyPr rtlCol="0" anchor="ctr"/>
          <a:p>
            <a:pPr algn="ctr"/>
            <a:r>
              <a:rPr lang="en-US"/>
              <a:t>Financials</a:t>
            </a:r>
            <a:endParaRPr lang="en-US"/>
          </a:p>
        </p:txBody>
      </p:sp>
      <p:sp>
        <p:nvSpPr>
          <p:cNvPr id="5" name="Rectangles 4"/>
          <p:cNvSpPr/>
          <p:nvPr/>
        </p:nvSpPr>
        <p:spPr>
          <a:xfrm>
            <a:off x="698500" y="1887220"/>
            <a:ext cx="2642870" cy="403225"/>
          </a:xfrm>
          <a:prstGeom prst="rect">
            <a:avLst/>
          </a:prstGeom>
        </p:spPr>
        <p:style>
          <a:lnRef idx="0">
            <a:srgbClr val="FFFFFF"/>
          </a:lnRef>
          <a:fillRef idx="1">
            <a:schemeClr val="accent2"/>
          </a:fillRef>
          <a:effectRef idx="1">
            <a:schemeClr val="accent2"/>
          </a:effectRef>
          <a:fontRef idx="minor">
            <a:schemeClr val="lt1"/>
          </a:fontRef>
        </p:style>
        <p:txBody>
          <a:bodyPr rtlCol="0" anchor="ctr"/>
          <a:p>
            <a:pPr algn="ctr"/>
            <a:r>
              <a:rPr lang="en-US"/>
              <a:t>Sales</a:t>
            </a:r>
            <a:endParaRPr lang="en-US"/>
          </a:p>
        </p:txBody>
      </p:sp>
      <p:sp>
        <p:nvSpPr>
          <p:cNvPr id="6" name="Rectangles 5"/>
          <p:cNvSpPr/>
          <p:nvPr/>
        </p:nvSpPr>
        <p:spPr>
          <a:xfrm>
            <a:off x="698500" y="2876550"/>
            <a:ext cx="2642870" cy="403225"/>
          </a:xfrm>
          <a:prstGeom prst="rect">
            <a:avLst/>
          </a:prstGeom>
        </p:spPr>
        <p:style>
          <a:lnRef idx="2">
            <a:schemeClr val="lt1"/>
          </a:lnRef>
          <a:fillRef idx="1">
            <a:schemeClr val="accent1"/>
          </a:fillRef>
          <a:effectRef idx="1">
            <a:schemeClr val="accent1"/>
          </a:effectRef>
          <a:fontRef idx="minor">
            <a:schemeClr val="lt1"/>
          </a:fontRef>
        </p:style>
        <p:txBody>
          <a:bodyPr rtlCol="0" anchor="ctr"/>
          <a:p>
            <a:pPr algn="ctr"/>
            <a:r>
              <a:rPr lang="en-US"/>
              <a:t>Procurement</a:t>
            </a:r>
            <a:endParaRPr lang="en-US"/>
          </a:p>
        </p:txBody>
      </p:sp>
      <p:sp>
        <p:nvSpPr>
          <p:cNvPr id="7" name="Rectangles 6"/>
          <p:cNvSpPr/>
          <p:nvPr/>
        </p:nvSpPr>
        <p:spPr>
          <a:xfrm>
            <a:off x="698500" y="3664585"/>
            <a:ext cx="2642870" cy="403225"/>
          </a:xfrm>
          <a:prstGeom prst="rect">
            <a:avLst/>
          </a:prstGeom>
        </p:spPr>
        <p:style>
          <a:lnRef idx="2">
            <a:schemeClr val="lt1"/>
          </a:lnRef>
          <a:fillRef idx="1">
            <a:schemeClr val="accent1"/>
          </a:fillRef>
          <a:effectRef idx="1">
            <a:schemeClr val="accent1"/>
          </a:effectRef>
          <a:fontRef idx="minor">
            <a:schemeClr val="lt1"/>
          </a:fontRef>
        </p:style>
        <p:txBody>
          <a:bodyPr rtlCol="0" anchor="ctr"/>
          <a:p>
            <a:pPr algn="ctr"/>
            <a:r>
              <a:rPr lang="en-US"/>
              <a:t>Inventory</a:t>
            </a:r>
            <a:endParaRPr lang="en-US"/>
          </a:p>
        </p:txBody>
      </p:sp>
      <p:sp>
        <p:nvSpPr>
          <p:cNvPr id="8" name="Rectangles 7"/>
          <p:cNvSpPr/>
          <p:nvPr/>
        </p:nvSpPr>
        <p:spPr>
          <a:xfrm>
            <a:off x="698500" y="4509770"/>
            <a:ext cx="2642870" cy="403225"/>
          </a:xfrm>
          <a:prstGeom prst="rect">
            <a:avLst/>
          </a:prstGeom>
        </p:spPr>
        <p:style>
          <a:lnRef idx="2">
            <a:schemeClr val="lt1"/>
          </a:lnRef>
          <a:fillRef idx="1">
            <a:schemeClr val="accent1"/>
          </a:fillRef>
          <a:effectRef idx="1">
            <a:schemeClr val="accent1"/>
          </a:effectRef>
          <a:fontRef idx="minor">
            <a:schemeClr val="lt1"/>
          </a:fontRef>
        </p:style>
        <p:txBody>
          <a:bodyPr rtlCol="0" anchor="ctr"/>
          <a:p>
            <a:pPr algn="ctr"/>
            <a:r>
              <a:rPr lang="en-US"/>
              <a:t>Manufacturing</a:t>
            </a:r>
            <a:endParaRPr lang="en-US"/>
          </a:p>
        </p:txBody>
      </p:sp>
      <p:sp>
        <p:nvSpPr>
          <p:cNvPr id="9" name="Rectangles 8"/>
          <p:cNvSpPr/>
          <p:nvPr/>
        </p:nvSpPr>
        <p:spPr>
          <a:xfrm>
            <a:off x="698500" y="5288280"/>
            <a:ext cx="2642870" cy="403225"/>
          </a:xfrm>
          <a:prstGeom prst="rect">
            <a:avLst/>
          </a:prstGeom>
          <a:solidFill>
            <a:schemeClr val="accent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AR / AP </a:t>
            </a:r>
            <a:endParaRPr lang="en-US"/>
          </a:p>
        </p:txBody>
      </p:sp>
      <p:cxnSp>
        <p:nvCxnSpPr>
          <p:cNvPr id="10" name="Straight Arrow Connector 9"/>
          <p:cNvCxnSpPr/>
          <p:nvPr/>
        </p:nvCxnSpPr>
        <p:spPr>
          <a:xfrm>
            <a:off x="3399155" y="1148715"/>
            <a:ext cx="1194435" cy="12185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 name="Straight Arrow Connector 10"/>
          <p:cNvCxnSpPr>
            <a:stCxn id="5" idx="3"/>
          </p:cNvCxnSpPr>
          <p:nvPr/>
        </p:nvCxnSpPr>
        <p:spPr>
          <a:xfrm>
            <a:off x="3341370" y="2089150"/>
            <a:ext cx="1241425" cy="3206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Straight Arrow Connector 11"/>
          <p:cNvCxnSpPr/>
          <p:nvPr/>
        </p:nvCxnSpPr>
        <p:spPr>
          <a:xfrm flipV="1">
            <a:off x="3418205" y="2462530"/>
            <a:ext cx="1175385" cy="6496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Straight Arrow Connector 12"/>
          <p:cNvCxnSpPr/>
          <p:nvPr/>
        </p:nvCxnSpPr>
        <p:spPr>
          <a:xfrm flipV="1">
            <a:off x="3418205" y="3354070"/>
            <a:ext cx="1122680" cy="5232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Straight Arrow Connector 13"/>
          <p:cNvCxnSpPr/>
          <p:nvPr/>
        </p:nvCxnSpPr>
        <p:spPr>
          <a:xfrm flipV="1">
            <a:off x="3418205" y="3385820"/>
            <a:ext cx="1122680" cy="13392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p:nvPr/>
        </p:nvCxnSpPr>
        <p:spPr>
          <a:xfrm flipV="1">
            <a:off x="3405505" y="3449320"/>
            <a:ext cx="1177290" cy="20053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Rectangles 15"/>
          <p:cNvSpPr/>
          <p:nvPr/>
        </p:nvSpPr>
        <p:spPr>
          <a:xfrm>
            <a:off x="5779135" y="2173605"/>
            <a:ext cx="2312035" cy="1703705"/>
          </a:xfrm>
          <a:prstGeom prst="rect">
            <a:avLst/>
          </a:prstGeom>
          <a:solidFill>
            <a:schemeClr val="accent1">
              <a:lumMod val="20000"/>
              <a:lumOff val="80000"/>
            </a:schemeClr>
          </a:solidFill>
          <a:ln>
            <a:solidFill>
              <a:schemeClr val="accent6">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2" name="Picture 21" descr="ETL1"/>
          <p:cNvPicPr>
            <a:picLocks noChangeAspect="1"/>
          </p:cNvPicPr>
          <p:nvPr/>
        </p:nvPicPr>
        <p:blipFill>
          <a:blip r:embed="rId1"/>
          <a:stretch>
            <a:fillRect/>
          </a:stretch>
        </p:blipFill>
        <p:spPr>
          <a:xfrm>
            <a:off x="4406900" y="1974215"/>
            <a:ext cx="4843145" cy="2059305"/>
          </a:xfrm>
          <a:prstGeom prst="rect">
            <a:avLst/>
          </a:prstGeom>
        </p:spPr>
      </p:pic>
      <p:cxnSp>
        <p:nvCxnSpPr>
          <p:cNvPr id="24" name="Straight Connector 23"/>
          <p:cNvCxnSpPr/>
          <p:nvPr/>
        </p:nvCxnSpPr>
        <p:spPr>
          <a:xfrm flipV="1">
            <a:off x="4402455" y="2016760"/>
            <a:ext cx="4838700" cy="10795"/>
          </a:xfrm>
          <a:prstGeom prst="line">
            <a:avLst/>
          </a:prstGeom>
        </p:spPr>
        <p:style>
          <a:lnRef idx="2">
            <a:schemeClr val="accent1"/>
          </a:lnRef>
          <a:fillRef idx="0">
            <a:srgbClr val="FFFFFF"/>
          </a:fillRef>
          <a:effectRef idx="0">
            <a:srgbClr val="FFFFFF"/>
          </a:effectRef>
          <a:fontRef idx="minor">
            <a:schemeClr val="tx1"/>
          </a:fontRef>
        </p:style>
      </p:cxnSp>
      <p:pic>
        <p:nvPicPr>
          <p:cNvPr id="26" name="Picture 25" descr="POWER BI 6"/>
          <p:cNvPicPr>
            <a:picLocks noChangeAspect="1"/>
          </p:cNvPicPr>
          <p:nvPr/>
        </p:nvPicPr>
        <p:blipFill>
          <a:blip r:embed="rId2"/>
          <a:stretch>
            <a:fillRect/>
          </a:stretch>
        </p:blipFill>
        <p:spPr>
          <a:xfrm>
            <a:off x="9465310" y="1148715"/>
            <a:ext cx="2726690" cy="3185160"/>
          </a:xfrm>
          <a:prstGeom prst="rect">
            <a:avLst/>
          </a:prstGeom>
        </p:spPr>
      </p:pic>
      <p:sp>
        <p:nvSpPr>
          <p:cNvPr id="28" name="Right Arrow 27"/>
          <p:cNvSpPr/>
          <p:nvPr/>
        </p:nvSpPr>
        <p:spPr>
          <a:xfrm>
            <a:off x="9357995" y="2945765"/>
            <a:ext cx="191135" cy="1587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owerbi1"/>
          <p:cNvPicPr>
            <a:picLocks noChangeAspect="1"/>
          </p:cNvPicPr>
          <p:nvPr/>
        </p:nvPicPr>
        <p:blipFill>
          <a:blip r:embed="rId1"/>
          <a:stretch>
            <a:fillRect/>
          </a:stretch>
        </p:blipFill>
        <p:spPr>
          <a:xfrm>
            <a:off x="671830" y="194310"/>
            <a:ext cx="11234420" cy="63538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temp_image_20240821_100222_8c1284e8-49f3-446d-a827-e899551993a2"/>
          <p:cNvPicPr>
            <a:picLocks noChangeAspect="1"/>
          </p:cNvPicPr>
          <p:nvPr/>
        </p:nvPicPr>
        <p:blipFill>
          <a:blip r:embed="rId1"/>
          <a:stretch>
            <a:fillRect/>
          </a:stretch>
        </p:blipFill>
        <p:spPr>
          <a:xfrm>
            <a:off x="345440" y="463550"/>
            <a:ext cx="11594465" cy="61969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POWER BI9"/>
          <p:cNvPicPr>
            <a:picLocks noChangeAspect="1"/>
          </p:cNvPicPr>
          <p:nvPr/>
        </p:nvPicPr>
        <p:blipFill>
          <a:blip r:embed="rId1"/>
          <a:stretch>
            <a:fillRect/>
          </a:stretch>
        </p:blipFill>
        <p:spPr>
          <a:xfrm>
            <a:off x="1942465" y="379095"/>
            <a:ext cx="8307070" cy="6229985"/>
          </a:xfrm>
          <a:prstGeom prst="rect">
            <a:avLst/>
          </a:prstGeom>
        </p:spPr>
      </p:pic>
      <p:sp>
        <p:nvSpPr>
          <p:cNvPr id="2" name="Rectangles 1"/>
          <p:cNvSpPr/>
          <p:nvPr/>
        </p:nvSpPr>
        <p:spPr>
          <a:xfrm>
            <a:off x="9357995" y="6416040"/>
            <a:ext cx="955040" cy="16891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Rectangles 2"/>
          <p:cNvSpPr/>
          <p:nvPr/>
        </p:nvSpPr>
        <p:spPr>
          <a:xfrm>
            <a:off x="1942465" y="6440170"/>
            <a:ext cx="2218055" cy="16891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p:pic>
        <p:nvPicPr>
          <p:cNvPr id="2" name="Picture 1" descr="kpi3"/>
          <p:cNvPicPr>
            <a:picLocks noChangeAspect="1"/>
          </p:cNvPicPr>
          <p:nvPr/>
        </p:nvPicPr>
        <p:blipFill>
          <a:blip r:embed="rId1"/>
          <a:stretch>
            <a:fillRect/>
          </a:stretch>
        </p:blipFill>
        <p:spPr>
          <a:xfrm>
            <a:off x="540385" y="433705"/>
            <a:ext cx="11216640" cy="6309995"/>
          </a:xfrm>
          <a:prstGeom prst="rect">
            <a:avLst/>
          </a:prstGeom>
        </p:spPr>
      </p:pic>
      <p:sp>
        <p:nvSpPr>
          <p:cNvPr id="3" name="Rounded Rectangle 2"/>
          <p:cNvSpPr/>
          <p:nvPr/>
        </p:nvSpPr>
        <p:spPr>
          <a:xfrm>
            <a:off x="9453245" y="6383655"/>
            <a:ext cx="2249805" cy="212090"/>
          </a:xfrm>
          <a:prstGeom prst="roundRect">
            <a:avLst/>
          </a:prstGeom>
          <a:solidFill>
            <a:schemeClr val="bg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kpi4"/>
          <p:cNvPicPr>
            <a:picLocks noChangeAspect="1"/>
          </p:cNvPicPr>
          <p:nvPr/>
        </p:nvPicPr>
        <p:blipFill>
          <a:blip r:embed="rId1"/>
          <a:stretch>
            <a:fillRect/>
          </a:stretch>
        </p:blipFill>
        <p:spPr>
          <a:xfrm>
            <a:off x="810895" y="3815715"/>
            <a:ext cx="4718050" cy="2573020"/>
          </a:xfrm>
          <a:prstGeom prst="rect">
            <a:avLst/>
          </a:prstGeom>
        </p:spPr>
      </p:pic>
      <p:pic>
        <p:nvPicPr>
          <p:cNvPr id="3" name="Picture 2" descr="kpi6"/>
          <p:cNvPicPr>
            <a:picLocks noChangeAspect="1"/>
          </p:cNvPicPr>
          <p:nvPr/>
        </p:nvPicPr>
        <p:blipFill>
          <a:blip r:embed="rId2"/>
          <a:stretch>
            <a:fillRect/>
          </a:stretch>
        </p:blipFill>
        <p:spPr>
          <a:xfrm>
            <a:off x="419100" y="234950"/>
            <a:ext cx="5404485" cy="3479800"/>
          </a:xfrm>
          <a:prstGeom prst="rect">
            <a:avLst/>
          </a:prstGeom>
        </p:spPr>
      </p:pic>
      <p:pic>
        <p:nvPicPr>
          <p:cNvPr id="7" name="Picture 6" descr="kpi7"/>
          <p:cNvPicPr>
            <a:picLocks noChangeAspect="1"/>
          </p:cNvPicPr>
          <p:nvPr/>
        </p:nvPicPr>
        <p:blipFill>
          <a:blip r:embed="rId3"/>
          <a:stretch>
            <a:fillRect/>
          </a:stretch>
        </p:blipFill>
        <p:spPr>
          <a:xfrm>
            <a:off x="5823585" y="1230630"/>
            <a:ext cx="5962650" cy="45021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kpi2"/>
          <p:cNvPicPr>
            <a:picLocks noChangeAspect="1"/>
          </p:cNvPicPr>
          <p:nvPr/>
        </p:nvPicPr>
        <p:blipFill>
          <a:blip r:embed="rId1"/>
          <a:stretch>
            <a:fillRect/>
          </a:stretch>
        </p:blipFill>
        <p:spPr>
          <a:xfrm>
            <a:off x="1520825" y="67310"/>
            <a:ext cx="8396605" cy="66459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kpi5"/>
          <p:cNvPicPr>
            <a:picLocks noChangeAspect="1"/>
          </p:cNvPicPr>
          <p:nvPr/>
        </p:nvPicPr>
        <p:blipFill>
          <a:blip r:embed="rId1"/>
          <a:stretch>
            <a:fillRect/>
          </a:stretch>
        </p:blipFill>
        <p:spPr>
          <a:xfrm>
            <a:off x="344805" y="204470"/>
            <a:ext cx="11414125" cy="6469380"/>
          </a:xfrm>
          <a:prstGeom prst="rect">
            <a:avLst/>
          </a:prstGeom>
        </p:spPr>
      </p:pic>
    </p:spTree>
  </p:cSld>
  <p:clrMapOvr>
    <a:masterClrMapping/>
  </p:clrMapOvr>
</p:sld>
</file>

<file path=ppt/tags/tag1.xml><?xml version="1.0" encoding="utf-8"?>
<p:tagLst xmlns:p="http://schemas.openxmlformats.org/presentationml/2006/main">
  <p:tag name="TABLE_ENDDRAG_ORIGIN_RECT" val="899*443"/>
  <p:tag name="TABLE_ENDDRAG_RECT" val="36*83*899*443"/>
</p:tagLst>
</file>

<file path=ppt/tags/tag2.xml><?xml version="1.0" encoding="utf-8"?>
<p:tagLst xmlns:p="http://schemas.openxmlformats.org/presentationml/2006/main">
  <p:tag name="TABLE_ENDDRAG_ORIGIN_RECT" val="894*74"/>
  <p:tag name="TABLE_ENDDRAG_RECT" val="36*9*894*74"/>
</p:tagLst>
</file>

<file path=ppt/tags/tag3.xml><?xml version="1.0" encoding="utf-8"?>
<p:tagLst xmlns:p="http://schemas.openxmlformats.org/presentationml/2006/main">
  <p:tag name="TABLE_ENDDRAG_ORIGIN_RECT" val="938*508"/>
  <p:tag name="TABLE_ENDDRAG_RECT" val="10*27*938*5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2426</Words>
  <Application>WPS Presentation</Application>
  <PresentationFormat>Widescreen</PresentationFormat>
  <Paragraphs>135</Paragraphs>
  <Slides>15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SimSun</vt:lpstr>
      <vt:lpstr>Wingdings</vt:lpstr>
      <vt:lpstr>Arial Unicode MS</vt:lpstr>
      <vt:lpstr>Calibri Light</vt:lpstr>
      <vt:lpstr>Calibri</vt:lpstr>
      <vt:lpstr>Microsoft YaHei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priti</dc:creator>
  <cp:lastModifiedBy>pritish kumar swain</cp:lastModifiedBy>
  <cp:revision>5</cp:revision>
  <dcterms:created xsi:type="dcterms:W3CDTF">2024-08-23T06:51:38Z</dcterms:created>
  <dcterms:modified xsi:type="dcterms:W3CDTF">2024-08-23T09:24:09Z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7F721BD30D8B408AA3B3BB7DDCDA730F_11</vt:lpwstr>
  </property>
  <property fmtid="{D5CDD505-2E9C-101B-9397-08002B2CF9AE}" pid="3" name="KSOProductBuildVer">
    <vt:lpwstr>1033-12.2.0.17562</vt:lpwstr>
  </property>
</Properties>
</file>